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Roboto Slab" pitchFamily="2" charset="0"/>
      <p:regular r:id="rId12"/>
    </p:embeddedFont>
    <p:embeddedFont>
      <p:font typeface="Roboto Slab Bold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2.fntdata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font" Target="fonts/font1.fntdata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349" y="2857500"/>
            <a:ext cx="17259300" cy="547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23"/>
              </a:lnSpc>
            </a:pPr>
            <a:r>
              <a:rPr lang="en-US" sz="13021" dirty="0">
                <a:solidFill>
                  <a:srgbClr val="2A2157"/>
                </a:solidFill>
                <a:latin typeface="Roboto Slab"/>
              </a:rPr>
              <a:t>AGENDA PRIORITÁRIA</a:t>
            </a:r>
          </a:p>
          <a:p>
            <a:pPr algn="ctr">
              <a:lnSpc>
                <a:spcPts val="14323"/>
              </a:lnSpc>
            </a:pPr>
            <a:r>
              <a:rPr lang="en-US" sz="13021" dirty="0">
                <a:solidFill>
                  <a:srgbClr val="2A2157"/>
                </a:solidFill>
                <a:latin typeface="Roboto Slab"/>
              </a:rPr>
              <a:t>2024</a:t>
            </a:r>
          </a:p>
        </p:txBody>
      </p:sp>
      <p:sp>
        <p:nvSpPr>
          <p:cNvPr id="3" name="Freeform 3"/>
          <p:cNvSpPr/>
          <p:nvPr/>
        </p:nvSpPr>
        <p:spPr>
          <a:xfrm>
            <a:off x="4689898" y="8373"/>
            <a:ext cx="8908205" cy="1588940"/>
          </a:xfrm>
          <a:custGeom>
            <a:avLst/>
            <a:gdLst/>
            <a:ahLst/>
            <a:cxnLst/>
            <a:rect l="l" t="t" r="r" b="b"/>
            <a:pathLst>
              <a:path w="8908205" h="1588940">
                <a:moveTo>
                  <a:pt x="0" y="0"/>
                </a:moveTo>
                <a:lnTo>
                  <a:pt x="8908204" y="0"/>
                </a:lnTo>
                <a:lnTo>
                  <a:pt x="8908204" y="1588940"/>
                </a:lnTo>
                <a:lnTo>
                  <a:pt x="0" y="1588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878280" y="9754990"/>
            <a:ext cx="14531439" cy="33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000000"/>
                </a:solidFill>
                <a:latin typeface="Roboto Slab"/>
              </a:rPr>
              <a:t>RONY VAINZOF - SECRETÁRIO-EXECUTIVO DO FÓRUM (FECOMERCIOSP)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609476" y="4279763"/>
            <a:ext cx="14531439" cy="185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23"/>
              </a:lnSpc>
            </a:pPr>
            <a:r>
              <a:rPr lang="en-US" sz="13021" dirty="0">
                <a:solidFill>
                  <a:srgbClr val="000000"/>
                </a:solidFill>
                <a:latin typeface="Roboto Slab Bold"/>
              </a:rPr>
              <a:t>OBRIGADO</a:t>
            </a:r>
          </a:p>
        </p:txBody>
      </p:sp>
      <p:sp>
        <p:nvSpPr>
          <p:cNvPr id="6" name="Freeform 6"/>
          <p:cNvSpPr/>
          <p:nvPr/>
        </p:nvSpPr>
        <p:spPr>
          <a:xfrm>
            <a:off x="4689898" y="8373"/>
            <a:ext cx="8908205" cy="1588940"/>
          </a:xfrm>
          <a:custGeom>
            <a:avLst/>
            <a:gdLst/>
            <a:ahLst/>
            <a:cxnLst/>
            <a:rect l="l" t="t" r="r" b="b"/>
            <a:pathLst>
              <a:path w="8908205" h="1588940">
                <a:moveTo>
                  <a:pt x="0" y="0"/>
                </a:moveTo>
                <a:lnTo>
                  <a:pt x="8908204" y="0"/>
                </a:lnTo>
                <a:lnTo>
                  <a:pt x="8908204" y="1588940"/>
                </a:lnTo>
                <a:lnTo>
                  <a:pt x="0" y="1588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134444" cy="10287000"/>
            <a:chOff x="0" y="0"/>
            <a:chExt cx="951259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877" b="1877"/>
            <a:stretch>
              <a:fillRect/>
            </a:stretch>
          </p:blipFill>
          <p:spPr>
            <a:xfrm>
              <a:off x="0" y="0"/>
              <a:ext cx="9512593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7745486" y="1991361"/>
            <a:ext cx="9942134" cy="7524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6"/>
              </a:lnSpc>
            </a:pPr>
            <a:r>
              <a:rPr lang="en-US" sz="2400" dirty="0">
                <a:solidFill>
                  <a:srgbClr val="000000"/>
                </a:solidFill>
                <a:latin typeface="Roboto Slab"/>
              </a:rPr>
              <a:t>Plano de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Nação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para Dados no Brasil,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por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meio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da Política Nacional de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Proteção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de Dados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Pessoais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e da Privacidade, para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gerar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segurança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jurídica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mediante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visão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clara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perspectiva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brasileira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sobre o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tema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.</a:t>
            </a:r>
          </a:p>
          <a:p>
            <a:pPr algn="just">
              <a:lnSpc>
                <a:spcPts val="4056"/>
              </a:lnSpc>
            </a:pPr>
            <a:endParaRPr lang="en-US" sz="2400" dirty="0">
              <a:solidFill>
                <a:srgbClr val="000000"/>
              </a:solidFill>
              <a:latin typeface="Roboto Slab"/>
            </a:endParaRPr>
          </a:p>
          <a:p>
            <a:pPr marL="518160" lvl="1" indent="-259080" algn="just">
              <a:lnSpc>
                <a:spcPts val="4056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Fortalecimento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da ANPD para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dar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efetividade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à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sua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agenda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regulatória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de forma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mais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célere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incluindo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por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meio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consolidação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sua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centralidade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nas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questões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referentes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ao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tratamento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de dados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pessoais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;</a:t>
            </a:r>
          </a:p>
          <a:p>
            <a:pPr algn="just">
              <a:lnSpc>
                <a:spcPts val="4056"/>
              </a:lnSpc>
            </a:pPr>
            <a:endParaRPr lang="en-US" sz="2400" dirty="0">
              <a:solidFill>
                <a:srgbClr val="000000"/>
              </a:solidFill>
              <a:latin typeface="Roboto Slab"/>
            </a:endParaRPr>
          </a:p>
          <a:p>
            <a:pPr marL="518160" lvl="1" indent="-259080" algn="just">
              <a:lnSpc>
                <a:spcPts val="4056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Nomeação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dos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novos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integrantes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Conselho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Nacional de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Proteção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de Dados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Pessoais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e Privacidade e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imediato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início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dos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trabalhos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para o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estabelecimento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das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diretrizes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da Política Nacional de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Proteção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de Dados </a:t>
            </a:r>
            <a:r>
              <a:rPr lang="en-US" sz="2400" dirty="0" err="1">
                <a:solidFill>
                  <a:srgbClr val="000000"/>
                </a:solidFill>
                <a:latin typeface="Roboto Slab"/>
              </a:rPr>
              <a:t>Pessoais</a:t>
            </a:r>
            <a:r>
              <a:rPr lang="en-US" sz="2400" dirty="0">
                <a:solidFill>
                  <a:srgbClr val="000000"/>
                </a:solidFill>
                <a:latin typeface="Roboto Slab"/>
              </a:rPr>
              <a:t> e da Privacidade. </a:t>
            </a:r>
          </a:p>
          <a:p>
            <a:pPr marL="0" lvl="0" indent="0" algn="l">
              <a:lnSpc>
                <a:spcPts val="2704"/>
              </a:lnSpc>
            </a:pPr>
            <a:endParaRPr lang="en-US" sz="2400" dirty="0">
              <a:solidFill>
                <a:srgbClr val="000000"/>
              </a:solidFill>
              <a:latin typeface="Roboto Slab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45486" y="510165"/>
            <a:ext cx="9942134" cy="107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19"/>
              </a:lnSpc>
              <a:spcBef>
                <a:spcPct val="0"/>
              </a:spcBef>
            </a:pPr>
            <a:r>
              <a:rPr lang="en-US" sz="3835">
                <a:solidFill>
                  <a:srgbClr val="000000"/>
                </a:solidFill>
                <a:latin typeface="Roboto Slab Bold"/>
              </a:rPr>
              <a:t>1) POLÍTICA NACIONAL DE PROTEÇÃO DE DADOS PESSOAIS E DA PRIVACIDADE</a:t>
            </a:r>
          </a:p>
        </p:txBody>
      </p:sp>
      <p:sp>
        <p:nvSpPr>
          <p:cNvPr id="6" name="Freeform 6"/>
          <p:cNvSpPr/>
          <p:nvPr/>
        </p:nvSpPr>
        <p:spPr>
          <a:xfrm>
            <a:off x="14164289" y="9584910"/>
            <a:ext cx="3936187" cy="702090"/>
          </a:xfrm>
          <a:custGeom>
            <a:avLst/>
            <a:gdLst/>
            <a:ahLst/>
            <a:cxnLst/>
            <a:rect l="l" t="t" r="r" b="b"/>
            <a:pathLst>
              <a:path w="3936187" h="702090">
                <a:moveTo>
                  <a:pt x="0" y="0"/>
                </a:moveTo>
                <a:lnTo>
                  <a:pt x="3936186" y="0"/>
                </a:lnTo>
                <a:lnTo>
                  <a:pt x="3936186" y="702090"/>
                </a:lnTo>
                <a:lnTo>
                  <a:pt x="0" y="702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134444" cy="10287000"/>
            <a:chOff x="0" y="0"/>
            <a:chExt cx="951259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9094" r="19094"/>
            <a:stretch>
              <a:fillRect/>
            </a:stretch>
          </p:blipFill>
          <p:spPr>
            <a:xfrm>
              <a:off x="0" y="0"/>
              <a:ext cx="9512593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7745486" y="1374614"/>
            <a:ext cx="10183237" cy="821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87"/>
              </a:lnSpc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A premissa da LGPD e do processo de fiscalização consiste na atuação responsiva da ANPD, com a adoção de medidas proporcionais ao risco identificado e à postura dos agentes regulados.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Exigência de mínima intervenção na imposição de condicionantes administrativas;</a:t>
            </a:r>
          </a:p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Fiscalização baseada em evidências e riscos regulatórios;</a:t>
            </a:r>
          </a:p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Estímulo à conciliação direta entre as partes e priorização da resolução do problema;</a:t>
            </a:r>
          </a:p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Incentivo à responsabilização e prestação de contas;</a:t>
            </a:r>
          </a:p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Mecanismos de transparência, retroalimentação e autorregulação.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marL="0" lvl="0" indent="0" algn="just">
              <a:lnSpc>
                <a:spcPts val="3887"/>
              </a:lnSpc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ANPD pondere a possibilidade de divulgação de informações em formato estatístico ou agregado. Isso permitirá uma visão geral dos avanços e desafios enfrentados na proteção de dados, sem comprometer a reputação de empresas envolvidas em processos em andamento, os quais podem ter diversos desfechos, inclusive a ausência de sanção.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45486" y="485807"/>
            <a:ext cx="9942134" cy="54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19"/>
              </a:lnSpc>
              <a:spcBef>
                <a:spcPct val="0"/>
              </a:spcBef>
            </a:pPr>
            <a:r>
              <a:rPr lang="en-US" sz="3835">
                <a:solidFill>
                  <a:srgbClr val="000000"/>
                </a:solidFill>
                <a:latin typeface="Roboto Slab Bold"/>
              </a:rPr>
              <a:t>2) ATUAÇÃO RESPONSIVA DA ANPD </a:t>
            </a:r>
          </a:p>
        </p:txBody>
      </p:sp>
      <p:sp>
        <p:nvSpPr>
          <p:cNvPr id="6" name="Freeform 6"/>
          <p:cNvSpPr/>
          <p:nvPr/>
        </p:nvSpPr>
        <p:spPr>
          <a:xfrm>
            <a:off x="14351813" y="9584910"/>
            <a:ext cx="3936187" cy="702090"/>
          </a:xfrm>
          <a:custGeom>
            <a:avLst/>
            <a:gdLst/>
            <a:ahLst/>
            <a:cxnLst/>
            <a:rect l="l" t="t" r="r" b="b"/>
            <a:pathLst>
              <a:path w="3936187" h="702090">
                <a:moveTo>
                  <a:pt x="0" y="0"/>
                </a:moveTo>
                <a:lnTo>
                  <a:pt x="3936187" y="0"/>
                </a:lnTo>
                <a:lnTo>
                  <a:pt x="3936187" y="702090"/>
                </a:lnTo>
                <a:lnTo>
                  <a:pt x="0" y="702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134444" cy="10287000"/>
            <a:chOff x="0" y="0"/>
            <a:chExt cx="951259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853" r="26853"/>
            <a:stretch>
              <a:fillRect/>
            </a:stretch>
          </p:blipFill>
          <p:spPr>
            <a:xfrm>
              <a:off x="0" y="0"/>
              <a:ext cx="9512593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7745486" y="1968547"/>
            <a:ext cx="9942134" cy="7724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87"/>
              </a:lnSpc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Há muitos temas abertos na agenda regulatória da ANPD que carecem de conclusão para trazer maior segurança jurídica ao mercado.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Transferência internacional de dados baseada em mecanismos flexíveis que tenham interoperabilidade com sistemas adotados em outras jurisdições, além de selos e certificações;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Hipóteses legais de tratamento de dados pessoais;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Relatório de Impacto à Proteção de Dados Pessoais;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Comunicação de incidentes e especificação do prazo para notificações;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Regulamento sobre Encarregado de Dados</a:t>
            </a:r>
          </a:p>
          <a:p>
            <a:pPr marL="0" lvl="0" indent="0"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45486" y="219668"/>
            <a:ext cx="9942134" cy="107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19"/>
              </a:lnSpc>
              <a:spcBef>
                <a:spcPct val="0"/>
              </a:spcBef>
            </a:pPr>
            <a:r>
              <a:rPr lang="en-US" sz="3835">
                <a:solidFill>
                  <a:srgbClr val="000000"/>
                </a:solidFill>
                <a:latin typeface="Roboto Slab Bold"/>
              </a:rPr>
              <a:t>3) AGENDA REGULATÓRIA - CONCLUSÃO DOS TEMAS INICIADOS</a:t>
            </a:r>
          </a:p>
        </p:txBody>
      </p:sp>
      <p:sp>
        <p:nvSpPr>
          <p:cNvPr id="6" name="Freeform 6"/>
          <p:cNvSpPr/>
          <p:nvPr/>
        </p:nvSpPr>
        <p:spPr>
          <a:xfrm>
            <a:off x="14351813" y="9584910"/>
            <a:ext cx="3936187" cy="702090"/>
          </a:xfrm>
          <a:custGeom>
            <a:avLst/>
            <a:gdLst/>
            <a:ahLst/>
            <a:cxnLst/>
            <a:rect l="l" t="t" r="r" b="b"/>
            <a:pathLst>
              <a:path w="3936187" h="702090">
                <a:moveTo>
                  <a:pt x="0" y="0"/>
                </a:moveTo>
                <a:lnTo>
                  <a:pt x="3936187" y="0"/>
                </a:lnTo>
                <a:lnTo>
                  <a:pt x="3936187" y="702090"/>
                </a:lnTo>
                <a:lnTo>
                  <a:pt x="0" y="702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134444" cy="10287000"/>
            <a:chOff x="0" y="0"/>
            <a:chExt cx="951259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896" r="26896"/>
            <a:stretch>
              <a:fillRect/>
            </a:stretch>
          </p:blipFill>
          <p:spPr>
            <a:xfrm>
              <a:off x="0" y="0"/>
              <a:ext cx="951259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4351813" y="9584910"/>
            <a:ext cx="3936187" cy="702090"/>
          </a:xfrm>
          <a:custGeom>
            <a:avLst/>
            <a:gdLst/>
            <a:ahLst/>
            <a:cxnLst/>
            <a:rect l="l" t="t" r="r" b="b"/>
            <a:pathLst>
              <a:path w="3936187" h="702090">
                <a:moveTo>
                  <a:pt x="0" y="0"/>
                </a:moveTo>
                <a:lnTo>
                  <a:pt x="3936187" y="0"/>
                </a:lnTo>
                <a:lnTo>
                  <a:pt x="3936187" y="702090"/>
                </a:lnTo>
                <a:lnTo>
                  <a:pt x="0" y="702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745486" y="2643838"/>
            <a:ext cx="9942134" cy="578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87"/>
              </a:lnSpc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Especialmente em legislações de proteção de dados pessoais, códigos de conduta setoriais e órgãos privados de monitoramento (estes, embora não previstos pela LGPD, também não foram por ela vedados), que podem ser reconhecidos por autoridades públicas, também representam importantes instrumentos regulatórios, de forma a absorver melhor incertezas e desenvolver parâmetros consolidados de eficácia legal mediante a atuação de organizações especializadas nas práticas do seu respectivo setor.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marL="0" lvl="0" indent="0" algn="just">
              <a:lnSpc>
                <a:spcPts val="3887"/>
              </a:lnSpc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Nesse sentido, visando propor parâmetros e proporcionar maior segurança jurídica, alguns setores já lançaram ou estão em fase de elaboração dos seus códigos de conduta ou guias de boas práticas: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45486" y="645864"/>
            <a:ext cx="10542514" cy="1607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</a:pPr>
            <a:r>
              <a:rPr lang="en-US" sz="3835">
                <a:solidFill>
                  <a:srgbClr val="000000"/>
                </a:solidFill>
                <a:latin typeface="Roboto Slab Bold"/>
              </a:rPr>
              <a:t>4) CÓDIGOS DE CONDUTA SETORIAIS E CORREGULAÇÃO</a:t>
            </a:r>
          </a:p>
          <a:p>
            <a:pPr marL="0" lvl="0" indent="0">
              <a:lnSpc>
                <a:spcPts val="4219"/>
              </a:lnSpc>
              <a:spcBef>
                <a:spcPct val="0"/>
              </a:spcBef>
            </a:pPr>
            <a:endParaRPr lang="en-US" sz="3835">
              <a:solidFill>
                <a:srgbClr val="000000"/>
              </a:solidFill>
              <a:latin typeface="Roboto Slab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134444" cy="10287000"/>
            <a:chOff x="0" y="0"/>
            <a:chExt cx="951259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2661" r="32661"/>
            <a:stretch>
              <a:fillRect/>
            </a:stretch>
          </p:blipFill>
          <p:spPr>
            <a:xfrm>
              <a:off x="0" y="0"/>
              <a:ext cx="951259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4351813" y="9584910"/>
            <a:ext cx="3936187" cy="702090"/>
          </a:xfrm>
          <a:custGeom>
            <a:avLst/>
            <a:gdLst/>
            <a:ahLst/>
            <a:cxnLst/>
            <a:rect l="l" t="t" r="r" b="b"/>
            <a:pathLst>
              <a:path w="3936187" h="702090">
                <a:moveTo>
                  <a:pt x="0" y="0"/>
                </a:moveTo>
                <a:lnTo>
                  <a:pt x="3936187" y="0"/>
                </a:lnTo>
                <a:lnTo>
                  <a:pt x="3936187" y="702090"/>
                </a:lnTo>
                <a:lnTo>
                  <a:pt x="0" y="702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316858" y="1176338"/>
            <a:ext cx="10772600" cy="821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87"/>
              </a:lnSpc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Conscientização e a orientação pela ANPD aos diversos agentes envolvidos acerca de medidas e parâmetros para o tratamento lícito e responsável dos dados pessoais é imprescindível.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algn="just">
              <a:lnSpc>
                <a:spcPts val="3887"/>
              </a:lnSpc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Titulares de dados conheçam seus direitos e sejam orientados a exercê-los diretamente junto aos controladores e, uma vez não atendidos, nos termos da LGPD, busquem meios alternativos de solução de conflitos.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algn="just">
              <a:lnSpc>
                <a:spcPts val="3887"/>
              </a:lnSpc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Estimular que o Poder Judiciário seja acionado nos casos de pretensão resistida, e não ser balcão de reclamações para toda e qualquer controvérsia envolvendo dados pessoais, é salutar para todos.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marL="0" lvl="0" indent="0" algn="just">
              <a:lnSpc>
                <a:spcPts val="3887"/>
              </a:lnSpc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Necessidade da contínua promoção do conhecimento das normas e das políticas públicas sobre proteção de dados pessoais por meio de debates com acadêmicos, sociedade civil, setor empresarial, ANPD e o Poder Judiciário sobre o tema, bem como promoção e incentivo de educação digital, inclusive nas escolas desde o ensino fundamental.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45486" y="295851"/>
            <a:ext cx="10542514" cy="107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</a:pPr>
            <a:r>
              <a:rPr lang="en-US" sz="3835">
                <a:solidFill>
                  <a:srgbClr val="000000"/>
                </a:solidFill>
                <a:latin typeface="Roboto Slab Bold"/>
              </a:rPr>
              <a:t>5) EDUCAÇÃO E LETRAMENTO </a:t>
            </a:r>
          </a:p>
          <a:p>
            <a:pPr marL="0" lvl="0" indent="0">
              <a:lnSpc>
                <a:spcPts val="4219"/>
              </a:lnSpc>
              <a:spcBef>
                <a:spcPct val="0"/>
              </a:spcBef>
            </a:pPr>
            <a:endParaRPr lang="en-US" sz="3835">
              <a:solidFill>
                <a:srgbClr val="000000"/>
              </a:solidFill>
              <a:latin typeface="Roboto Slab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134444" cy="10287000"/>
            <a:chOff x="0" y="0"/>
            <a:chExt cx="951259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874" r="26874"/>
            <a:stretch>
              <a:fillRect/>
            </a:stretch>
          </p:blipFill>
          <p:spPr>
            <a:xfrm>
              <a:off x="0" y="0"/>
              <a:ext cx="951259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4351813" y="9584910"/>
            <a:ext cx="3936187" cy="702090"/>
          </a:xfrm>
          <a:custGeom>
            <a:avLst/>
            <a:gdLst/>
            <a:ahLst/>
            <a:cxnLst/>
            <a:rect l="l" t="t" r="r" b="b"/>
            <a:pathLst>
              <a:path w="3936187" h="702090">
                <a:moveTo>
                  <a:pt x="0" y="0"/>
                </a:moveTo>
                <a:lnTo>
                  <a:pt x="3936187" y="0"/>
                </a:lnTo>
                <a:lnTo>
                  <a:pt x="3936187" y="702090"/>
                </a:lnTo>
                <a:lnTo>
                  <a:pt x="0" y="702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477594" y="1525683"/>
            <a:ext cx="10343973" cy="7130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4056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Roboto Slab"/>
              </a:rPr>
              <a:t>Política Nacional de Cibersegurança que tenha regras definidas colaborativamente com a sociedade, em especial o setor privado, e que sejam entendidas como diretrizes para que se avance a maturidade e a resiliência da economia digital brasileira, permitindo desenvolvimento confiável da nova economia, otimização de recursos públicos através de parcerias público-privadas, visando melhorar os indicadores internacionais para o Brasil;</a:t>
            </a:r>
          </a:p>
          <a:p>
            <a:pPr algn="just">
              <a:lnSpc>
                <a:spcPts val="4056"/>
              </a:lnSpc>
            </a:pPr>
            <a:endParaRPr lang="en-US" sz="2400">
              <a:solidFill>
                <a:srgbClr val="000000"/>
              </a:solidFill>
              <a:latin typeface="Roboto Slab"/>
            </a:endParaRPr>
          </a:p>
          <a:p>
            <a:pPr marL="518160" lvl="1" indent="-259080" algn="just">
              <a:lnSpc>
                <a:spcPts val="4056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Roboto Slab"/>
              </a:rPr>
              <a:t>Adoção de políticas públicas e incentivos para a qualificação de mão de obra em segurança cibernética;</a:t>
            </a:r>
          </a:p>
          <a:p>
            <a:pPr algn="just">
              <a:lnSpc>
                <a:spcPts val="4056"/>
              </a:lnSpc>
            </a:pPr>
            <a:endParaRPr lang="en-US" sz="2400">
              <a:solidFill>
                <a:srgbClr val="000000"/>
              </a:solidFill>
              <a:latin typeface="Roboto Slab"/>
            </a:endParaRPr>
          </a:p>
          <a:p>
            <a:pPr marL="518160" lvl="1" indent="-259080" algn="just">
              <a:lnSpc>
                <a:spcPts val="4056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Roboto Slab"/>
              </a:rPr>
              <a:t>Programa nacional de conscientização.</a:t>
            </a:r>
          </a:p>
          <a:p>
            <a:pPr marL="0" lvl="0" indent="0" algn="just">
              <a:lnSpc>
                <a:spcPts val="3887"/>
              </a:lnSpc>
            </a:pPr>
            <a:endParaRPr lang="en-US" sz="2400">
              <a:solidFill>
                <a:srgbClr val="000000"/>
              </a:solidFill>
              <a:latin typeface="Roboto Slab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45486" y="295851"/>
            <a:ext cx="10542514" cy="107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</a:pPr>
            <a:r>
              <a:rPr lang="en-US" sz="3835">
                <a:solidFill>
                  <a:srgbClr val="000000"/>
                </a:solidFill>
                <a:latin typeface="Roboto Slab Bold"/>
              </a:rPr>
              <a:t>6) SEGURANÇA CIBERNÉTICA </a:t>
            </a:r>
          </a:p>
          <a:p>
            <a:pPr marL="0" lvl="0" indent="0">
              <a:lnSpc>
                <a:spcPts val="4219"/>
              </a:lnSpc>
              <a:spcBef>
                <a:spcPct val="0"/>
              </a:spcBef>
            </a:pPr>
            <a:endParaRPr lang="en-US" sz="3835">
              <a:solidFill>
                <a:srgbClr val="000000"/>
              </a:solidFill>
              <a:latin typeface="Roboto Slab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134444" cy="10287000"/>
            <a:chOff x="0" y="0"/>
            <a:chExt cx="951259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896" r="26896"/>
            <a:stretch>
              <a:fillRect/>
            </a:stretch>
          </p:blipFill>
          <p:spPr>
            <a:xfrm>
              <a:off x="0" y="0"/>
              <a:ext cx="951259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4351813" y="9584910"/>
            <a:ext cx="3936187" cy="702090"/>
          </a:xfrm>
          <a:custGeom>
            <a:avLst/>
            <a:gdLst/>
            <a:ahLst/>
            <a:cxnLst/>
            <a:rect l="l" t="t" r="r" b="b"/>
            <a:pathLst>
              <a:path w="3936187" h="702090">
                <a:moveTo>
                  <a:pt x="0" y="0"/>
                </a:moveTo>
                <a:lnTo>
                  <a:pt x="3936187" y="0"/>
                </a:lnTo>
                <a:lnTo>
                  <a:pt x="3936187" y="702090"/>
                </a:lnTo>
                <a:lnTo>
                  <a:pt x="0" y="702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467600" y="998881"/>
            <a:ext cx="10343973" cy="925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Ainda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é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necessária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uma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ampla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discussão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nacional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para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amadurecer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a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posição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da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sociedade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brasileira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sobre eventual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regulação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da IA;</a:t>
            </a:r>
          </a:p>
          <a:p>
            <a:pPr marL="259080" lvl="1" algn="just"/>
            <a:endParaRPr lang="en-US" sz="2600" dirty="0">
              <a:solidFill>
                <a:srgbClr val="000000"/>
              </a:solidFill>
              <a:latin typeface="Roboto Slab"/>
            </a:endParaRPr>
          </a:p>
          <a:p>
            <a:pPr marL="518160" lvl="1" indent="-259080" algn="just"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Avaliação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da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alocação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deveres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e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responsabilidade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civil,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governança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adequada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, e outros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aspectos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regulatórios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já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amplamente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cobertos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pelas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legislações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e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instituições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vigentes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no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país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para que a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futura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regulação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de IA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seja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objetiva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complementar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e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harmônica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ao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ordenamento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jurídico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brasileiro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especialmente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em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relação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à LGPD,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considerando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que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muitas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aplicações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de IA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dependem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do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tratamento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de dados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pessoais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;</a:t>
            </a:r>
          </a:p>
          <a:p>
            <a:pPr marL="259080" lvl="1" algn="just"/>
            <a:endParaRPr lang="en-US" sz="2600" dirty="0">
              <a:solidFill>
                <a:srgbClr val="000000"/>
              </a:solidFill>
              <a:latin typeface="Roboto Slab"/>
            </a:endParaRPr>
          </a:p>
          <a:p>
            <a:pPr marL="518160" lvl="1" indent="-259080" algn="just"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Os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riscos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médio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e de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longo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prazo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para a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inovação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e a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competitividade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brasileira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postos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por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uma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legislação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prematura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são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muito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maiores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do que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os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eventuais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benefícios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curto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prazo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;</a:t>
            </a:r>
          </a:p>
          <a:p>
            <a:pPr marL="259080" lvl="1" algn="just"/>
            <a:endParaRPr lang="en-US" sz="2600" dirty="0">
              <a:solidFill>
                <a:srgbClr val="000000"/>
              </a:solidFill>
              <a:latin typeface="Roboto Slab"/>
            </a:endParaRPr>
          </a:p>
          <a:p>
            <a:pPr marL="518160" lvl="1" indent="-259080" algn="just"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Encorajamos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o Brasil a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seguir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acompanhando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perto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e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contribuindo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com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frutíferas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iniciativas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globais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para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melhores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práticas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para a IA,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como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as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lideradas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Slab"/>
              </a:rPr>
              <a:t>pelo</a:t>
            </a:r>
            <a:r>
              <a:rPr lang="en-US" sz="2600" dirty="0">
                <a:solidFill>
                  <a:srgbClr val="000000"/>
                </a:solidFill>
                <a:latin typeface="Roboto Slab"/>
              </a:rPr>
              <a:t> G7, pela OCDE e pela ISO.</a:t>
            </a:r>
          </a:p>
          <a:p>
            <a:pPr marL="0" lvl="0" indent="0" algn="just">
              <a:lnSpc>
                <a:spcPts val="3887"/>
              </a:lnSpc>
            </a:pPr>
            <a:endParaRPr lang="en-US" sz="2400" dirty="0">
              <a:solidFill>
                <a:srgbClr val="000000"/>
              </a:solidFill>
              <a:latin typeface="Roboto Slab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45486" y="295851"/>
            <a:ext cx="10542514" cy="107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</a:pPr>
            <a:r>
              <a:rPr lang="en-US" sz="3835">
                <a:solidFill>
                  <a:srgbClr val="000000"/>
                </a:solidFill>
                <a:latin typeface="Roboto Slab Bold"/>
              </a:rPr>
              <a:t>7) INTELIGÊNCIA ARTIFICIAL</a:t>
            </a:r>
          </a:p>
          <a:p>
            <a:pPr marL="0" lvl="0" indent="0">
              <a:lnSpc>
                <a:spcPts val="4219"/>
              </a:lnSpc>
              <a:spcBef>
                <a:spcPct val="0"/>
              </a:spcBef>
            </a:pPr>
            <a:endParaRPr lang="en-US" sz="3835">
              <a:solidFill>
                <a:srgbClr val="000000"/>
              </a:solidFill>
              <a:latin typeface="Roboto Slab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134444" cy="10287000"/>
            <a:chOff x="0" y="0"/>
            <a:chExt cx="951259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0494" r="30494"/>
            <a:stretch>
              <a:fillRect/>
            </a:stretch>
          </p:blipFill>
          <p:spPr>
            <a:xfrm>
              <a:off x="0" y="0"/>
              <a:ext cx="951259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4351813" y="9584910"/>
            <a:ext cx="3936187" cy="702090"/>
          </a:xfrm>
          <a:custGeom>
            <a:avLst/>
            <a:gdLst/>
            <a:ahLst/>
            <a:cxnLst/>
            <a:rect l="l" t="t" r="r" b="b"/>
            <a:pathLst>
              <a:path w="3936187" h="702090">
                <a:moveTo>
                  <a:pt x="0" y="0"/>
                </a:moveTo>
                <a:lnTo>
                  <a:pt x="3936187" y="0"/>
                </a:lnTo>
                <a:lnTo>
                  <a:pt x="3936187" y="702090"/>
                </a:lnTo>
                <a:lnTo>
                  <a:pt x="0" y="702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424015" y="1776667"/>
            <a:ext cx="10343973" cy="72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Permita às organizações brasileiras terem acesso às novas tecnologias produzidas no país ou no exterior;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Possibilite a integração às cadeias globais de valor cada vez mais digitalizadas por meio da busca ativa por convergência regulatória com mercados estratégicos;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Que facilite o acesso e reduza o custo de processamento de dados para atividades de pesquisa e desenvolvimento de modelos computacionais por empresas locais;</a:t>
            </a:r>
          </a:p>
          <a:p>
            <a:pPr algn="just">
              <a:lnSpc>
                <a:spcPts val="3887"/>
              </a:lnSpc>
            </a:pPr>
            <a:endParaRPr lang="en-US" sz="2300">
              <a:solidFill>
                <a:srgbClr val="000000"/>
              </a:solidFill>
              <a:latin typeface="Roboto Slab"/>
            </a:endParaRPr>
          </a:p>
          <a:p>
            <a:pPr marL="496571" lvl="1" indent="-248285" algn="just">
              <a:lnSpc>
                <a:spcPts val="388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 Slab"/>
              </a:rPr>
              <a:t>Que tenha política públicas de estímulo ao desenvolvimento de modelos computacionais em língua portuguesa brasileira, assim como a partir de bases de dados ligadas a setores nos quais o Brasil é competitivo ou demanda uma atenção especial.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45486" y="295851"/>
            <a:ext cx="10542514" cy="107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</a:pPr>
            <a:r>
              <a:rPr lang="en-US" sz="3835">
                <a:solidFill>
                  <a:srgbClr val="000000"/>
                </a:solidFill>
                <a:latin typeface="Roboto Slab Bold"/>
              </a:rPr>
              <a:t>8) SOBERANIA DIGITAL COMPETITIVA </a:t>
            </a:r>
          </a:p>
          <a:p>
            <a:pPr marL="0" lvl="0" indent="0">
              <a:lnSpc>
                <a:spcPts val="4219"/>
              </a:lnSpc>
              <a:spcBef>
                <a:spcPct val="0"/>
              </a:spcBef>
            </a:pPr>
            <a:endParaRPr lang="en-US" sz="3835">
              <a:solidFill>
                <a:srgbClr val="000000"/>
              </a:solidFill>
              <a:latin typeface="Roboto Slab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994</Words>
  <Application>Microsoft Office PowerPoint</Application>
  <PresentationFormat>Personalizar</PresentationFormat>
  <Paragraphs>66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</dc:title>
  <dc:creator>Rony Vainzof</dc:creator>
  <cp:lastModifiedBy>Rony Vainzof</cp:lastModifiedBy>
  <cp:revision>5</cp:revision>
  <dcterms:created xsi:type="dcterms:W3CDTF">2006-08-16T00:00:00Z</dcterms:created>
  <dcterms:modified xsi:type="dcterms:W3CDTF">2024-02-20T14:15:48Z</dcterms:modified>
  <dc:identifier>DAF9RSql5Gc</dc:identifier>
</cp:coreProperties>
</file>